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3" r:id="rId3"/>
    <p:sldId id="257" r:id="rId4"/>
    <p:sldId id="261" r:id="rId5"/>
    <p:sldId id="287" r:id="rId6"/>
    <p:sldId id="270" r:id="rId7"/>
    <p:sldId id="272" r:id="rId8"/>
    <p:sldId id="290" r:id="rId9"/>
    <p:sldId id="289" r:id="rId10"/>
    <p:sldId id="273" r:id="rId11"/>
    <p:sldId id="258" r:id="rId12"/>
    <p:sldId id="288" r:id="rId13"/>
    <p:sldId id="267" r:id="rId14"/>
    <p:sldId id="275" r:id="rId15"/>
    <p:sldId id="269" r:id="rId16"/>
    <p:sldId id="264" r:id="rId17"/>
    <p:sldId id="286" r:id="rId18"/>
    <p:sldId id="285" r:id="rId19"/>
    <p:sldId id="280" r:id="rId20"/>
    <p:sldId id="276" r:id="rId21"/>
    <p:sldId id="27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74F3D-BD32-4778-BD6A-A6E50C45F655}" type="datetimeFigureOut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7D9F9-C643-46FA-B9C6-9DBE225DF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07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7D9F9-C643-46FA-B9C6-9DBE225DF0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303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1CCD-F074-427C-A04B-96D67DB3D6B3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147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66A92-59E5-4011-9BD6-597E888A2283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15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A7E2-916D-4390-9042-65AED9BE76F9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884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224A-573A-45E2-8CB5-F9B139B6195F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5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>
            <a:lvl1pPr>
              <a:defRPr sz="3600" b="1" u="none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838200" y="1211283"/>
            <a:ext cx="10515600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888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>
            <a:lvl1pPr>
              <a:defRPr sz="3600" b="1" u="none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838200" y="1306286"/>
            <a:ext cx="10515600" cy="376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u="none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6815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9B244-343C-4531-81F5-6EE4B6B9D173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18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3400-27FA-4D61-B0B9-3F1A8B5C5006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2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34082-45DD-4904-96B5-0C79FAC13806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59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8F34-E616-4AB3-8687-320DA4E177D5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076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0E64-111E-4035-B499-C5BC1A212A70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45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91AD-36CD-4A4C-BEC1-A287AFEE31A7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9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02353-221A-4326-A5EB-68864CD9DD83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Copyright(c)2020. All rights reserved by Kyungho.lee.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9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60903A4-DD45-4D7C-BCA0-BA387B8CB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 design</a:t>
            </a:r>
            <a:endParaRPr lang="ko-KR" alt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ko-KR" alt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ACD4-451B-4063-8127-CBF3A2444CC7}" type="datetime1">
              <a:rPr lang="ko-KR" altLang="en-US" smtClean="0"/>
              <a:t>2020-03-22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087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시놉시스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배경설정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98081" y="1414145"/>
            <a:ext cx="4563736" cy="4351338"/>
          </a:xfrm>
        </p:spPr>
        <p:txBody>
          <a:bodyPr>
            <a:normAutofit/>
          </a:bodyPr>
          <a:lstStyle/>
          <a:p>
            <a:r>
              <a:rPr lang="en-US" altLang="ko-KR" sz="2400" b="0" dirty="0"/>
              <a:t>2045</a:t>
            </a:r>
            <a:r>
              <a:rPr lang="ko-KR" altLang="en-US" sz="2400" b="0" dirty="0"/>
              <a:t>년 가까운 미래</a:t>
            </a:r>
            <a:endParaRPr lang="en-US" altLang="ko-KR" sz="2400" b="0" dirty="0"/>
          </a:p>
          <a:p>
            <a:r>
              <a:rPr lang="ko-KR" altLang="en-US" sz="2400" b="0" dirty="0"/>
              <a:t>지구의 여러 사건들로 인해 </a:t>
            </a:r>
            <a:r>
              <a:rPr lang="ko-KR" altLang="en-US" sz="2400" b="0" dirty="0" err="1"/>
              <a:t>센트럴에너지가</a:t>
            </a:r>
            <a:r>
              <a:rPr lang="ko-KR" altLang="en-US" sz="2400" b="0" dirty="0"/>
              <a:t> 약화되었다</a:t>
            </a:r>
            <a:r>
              <a:rPr lang="en-US" altLang="ko-KR" sz="2400" b="0" dirty="0"/>
              <a:t>. </a:t>
            </a:r>
            <a:r>
              <a:rPr lang="ko-KR" altLang="en-US" sz="2400" b="0" dirty="0"/>
              <a:t>그 사건을 해결하러 이동한다</a:t>
            </a:r>
            <a:r>
              <a:rPr lang="en-US" altLang="ko-KR" sz="2400" b="0" dirty="0"/>
              <a:t>.</a:t>
            </a:r>
          </a:p>
          <a:p>
            <a:r>
              <a:rPr lang="ko-KR" altLang="en-US" sz="2400" b="0" dirty="0"/>
              <a:t>각 지역별로 사건이 발생 </a:t>
            </a:r>
            <a:r>
              <a:rPr lang="en-US" altLang="ko-KR" sz="2400" b="0" dirty="0"/>
              <a:t>(</a:t>
            </a:r>
            <a:r>
              <a:rPr lang="ko-KR" altLang="en-US" sz="2400" b="0" dirty="0"/>
              <a:t>게임내 플레이할 레벨</a:t>
            </a:r>
            <a:r>
              <a:rPr lang="en-US" altLang="ko-KR" sz="2400" b="0" dirty="0"/>
              <a:t>)</a:t>
            </a:r>
          </a:p>
          <a:p>
            <a:r>
              <a:rPr lang="ko-KR" altLang="en-US" sz="2400" b="0" dirty="0"/>
              <a:t>사건들을 해결하고 센트럴 에너지를 획득한다</a:t>
            </a:r>
            <a:r>
              <a:rPr lang="en-US" altLang="ko-KR" sz="2400" b="0" dirty="0"/>
              <a:t>. </a:t>
            </a:r>
          </a:p>
          <a:p>
            <a:r>
              <a:rPr lang="ko-KR" altLang="en-US" sz="2400" b="0" dirty="0"/>
              <a:t>사건들은 시간을 초월한다</a:t>
            </a:r>
            <a:r>
              <a:rPr lang="en-US" altLang="ko-KR" sz="2400" b="0" dirty="0"/>
              <a:t>.</a:t>
            </a:r>
          </a:p>
          <a:p>
            <a:endParaRPr lang="en-US" altLang="ko-KR" sz="2400" b="0" dirty="0"/>
          </a:p>
          <a:p>
            <a:endParaRPr lang="en-US" altLang="ko-KR" sz="2400" b="0" dirty="0"/>
          </a:p>
          <a:p>
            <a:endParaRPr lang="en-US" altLang="ko-KR" sz="24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32B0704-F37A-4987-9BC5-E1DF3201B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1" t="13551" r="18314" b="13553"/>
          <a:stretch/>
        </p:blipFill>
        <p:spPr bwMode="auto">
          <a:xfrm>
            <a:off x="697853" y="1303813"/>
            <a:ext cx="5097157" cy="428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65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플레이컨셉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5784" y="1825625"/>
            <a:ext cx="1049801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altLang="ko-KR" sz="2000" b="0" dirty="0"/>
          </a:p>
          <a:p>
            <a:r>
              <a:rPr lang="ko-KR" altLang="en-US" sz="2000" dirty="0"/>
              <a:t>플레이어는 게임이 시작되면 위기상황에 대해 인지한다. 유닛(이동하는 오브젝트)을 외부 환경적인 요소와 능력을 이용해 흐름을 제어 </a:t>
            </a:r>
            <a:r>
              <a:rPr lang="ko-KR" altLang="en-US" sz="2000" dirty="0" err="1"/>
              <a:t>할수</a:t>
            </a:r>
            <a:r>
              <a:rPr lang="ko-KR" altLang="en-US" sz="2000" dirty="0"/>
              <a:t> 있고 목적지 까지 많은 수의 유닛을 획득하는 것이 목표가 된다. 모드는 크게 2가지로 유닛을 목표지점까지 </a:t>
            </a:r>
            <a:r>
              <a:rPr lang="ko-KR" altLang="en-US" sz="2000" dirty="0" err="1"/>
              <a:t>가이드하는</a:t>
            </a:r>
            <a:r>
              <a:rPr lang="ko-KR" altLang="en-US" sz="2000" dirty="0"/>
              <a:t> 방식과 재난상황을 흐름제어를 통해서 피해를 최소화 시키는 모드가 나올 수 있다. </a:t>
            </a:r>
          </a:p>
          <a:p>
            <a:r>
              <a:rPr lang="ko-KR" altLang="en-US" sz="2000" dirty="0"/>
              <a:t>예를 들면 유닛을 가이드 하는 방식은 </a:t>
            </a:r>
            <a:r>
              <a:rPr lang="ko-KR" altLang="en-US" sz="2000" dirty="0" err="1"/>
              <a:t>N</a:t>
            </a:r>
            <a:r>
              <a:rPr lang="ko-KR" altLang="en-US" sz="2000" dirty="0"/>
              <a:t>(100)개의 </a:t>
            </a:r>
            <a:r>
              <a:rPr lang="ko-KR" altLang="en-US" sz="2000" dirty="0" err="1"/>
              <a:t>개체수를</a:t>
            </a:r>
            <a:r>
              <a:rPr lang="ko-KR" altLang="en-US" sz="2000" dirty="0"/>
              <a:t> 가진 </a:t>
            </a:r>
            <a:r>
              <a:rPr lang="ko-KR" altLang="en-US" sz="2000" dirty="0" err="1"/>
              <a:t>유닛그룹이</a:t>
            </a:r>
            <a:r>
              <a:rPr lang="ko-KR" altLang="en-US" sz="2000" dirty="0"/>
              <a:t> 게임시작과 함께 지정된 이동경로를 기준으로 일정한 속도로 이동하고 있으면 미리 </a:t>
            </a:r>
            <a:r>
              <a:rPr lang="ko-KR" altLang="en-US" sz="2000" dirty="0" err="1"/>
              <a:t>세팅되어있는</a:t>
            </a:r>
            <a:r>
              <a:rPr lang="ko-KR" altLang="en-US" sz="2000" dirty="0"/>
              <a:t> 상황을 파악해 유닛들이 최대한 많이 목적지에 도달하게 플레이어는 액션을 취해야 한다.</a:t>
            </a:r>
          </a:p>
          <a:p>
            <a:r>
              <a:rPr lang="ko-KR" altLang="en-US" sz="2000" dirty="0"/>
              <a:t>다른 모드로 재난상황을 제어하는 방식은 산사태 바위, 눈사태, </a:t>
            </a:r>
            <a:r>
              <a:rPr lang="ko-KR" altLang="en-US" sz="2000" dirty="0" err="1"/>
              <a:t>홍수,용암등</a:t>
            </a:r>
            <a:r>
              <a:rPr lang="ko-KR" altLang="en-US" sz="2000" dirty="0"/>
              <a:t> 유체나 이동가능한 </a:t>
            </a:r>
            <a:r>
              <a:rPr lang="ko-KR" altLang="en-US" sz="2000" dirty="0" err="1"/>
              <a:t>흐름유닛이</a:t>
            </a:r>
            <a:r>
              <a:rPr lang="ko-KR" altLang="en-US" sz="2000" dirty="0"/>
              <a:t> 목표지점에 최소한으로 도착하게 플레이어가 개입해서 점점 </a:t>
            </a:r>
            <a:r>
              <a:rPr lang="ko-KR" altLang="en-US" sz="2000" dirty="0" err="1"/>
              <a:t>줄여나가는</a:t>
            </a:r>
            <a:r>
              <a:rPr lang="ko-KR" altLang="en-US" sz="2000" dirty="0"/>
              <a:t> 방식이다. </a:t>
            </a:r>
          </a:p>
          <a:p>
            <a:pPr>
              <a:lnSpc>
                <a:spcPct val="100000"/>
              </a:lnSpc>
            </a:pPr>
            <a:endParaRPr lang="en-US" altLang="ko-KR" sz="20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665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컨셉</a:t>
            </a:r>
            <a:r>
              <a:rPr lang="en-US" altLang="ko-KR" dirty="0"/>
              <a:t>(character)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225958"/>
            <a:ext cx="3558766" cy="50479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/>
              <a:t>Player character</a:t>
            </a:r>
          </a:p>
          <a:p>
            <a:r>
              <a:rPr lang="ko-KR" altLang="en-US" sz="1800" dirty="0"/>
              <a:t>이름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가디언페어리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창조자가 만들어낸 대리인으로 창조자의 물질변환능력을 일부 사용할 수 있다</a:t>
            </a:r>
            <a:r>
              <a:rPr lang="en-US" altLang="ko-KR" sz="1800" dirty="0"/>
              <a:t>. </a:t>
            </a:r>
          </a:p>
          <a:p>
            <a:endParaRPr lang="en-US" altLang="ko-KR" sz="1800" dirty="0"/>
          </a:p>
          <a:p>
            <a:r>
              <a:rPr lang="ko-KR" altLang="en-US" sz="1800" dirty="0"/>
              <a:t>중력의 영향을 </a:t>
            </a:r>
            <a:r>
              <a:rPr lang="ko-KR" altLang="en-US" sz="1800" dirty="0" err="1"/>
              <a:t>적게받아</a:t>
            </a:r>
            <a:r>
              <a:rPr lang="ko-KR" altLang="en-US" sz="1800" dirty="0"/>
              <a:t> 이동은 자유로운 편이지만 제자리에서 날아다니지는 못한다</a:t>
            </a:r>
            <a:r>
              <a:rPr lang="en-US" altLang="ko-KR" sz="1800" dirty="0"/>
              <a:t>. </a:t>
            </a:r>
            <a:r>
              <a:rPr lang="ko-KR" altLang="en-US" sz="1800" dirty="0"/>
              <a:t>에너지를 소모해 높이 점프하고 활공은 가능하다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222FEF-AA6F-4E9D-9C33-6D69A1CB0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34" y="1598657"/>
            <a:ext cx="1238061" cy="183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CB186B-0BCF-47B7-980E-F264B21FA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99"/>
          <a:stretch/>
        </p:blipFill>
        <p:spPr bwMode="auto">
          <a:xfrm>
            <a:off x="1942478" y="1573386"/>
            <a:ext cx="1542744" cy="17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A81316C-512D-458C-A88E-DD5081C73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446" y="1628908"/>
            <a:ext cx="1542744" cy="154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14E9FA1-20FF-4D20-A4F2-CD38630AF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0" r="106" b="20924"/>
          <a:stretch/>
        </p:blipFill>
        <p:spPr bwMode="auto">
          <a:xfrm>
            <a:off x="442301" y="3335848"/>
            <a:ext cx="1657033" cy="131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건담 하로 이미지 검색결과">
            <a:extLst>
              <a:ext uri="{FF2B5EF4-FFF2-40B4-BE49-F238E27FC236}">
                <a16:creationId xmlns:a16="http://schemas.microsoft.com/office/drawing/2014/main" id="{547EF431-9DE1-4D1D-85B5-8A65D9A6B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105" y="1748691"/>
            <a:ext cx="1657032" cy="165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7C650B5-9A0A-41B7-8C71-4993F16A3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957" y="3335848"/>
            <a:ext cx="1842259" cy="135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2CEB718-72FC-4038-920A-3FCAE5E57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53" r="67153"/>
          <a:stretch/>
        </p:blipFill>
        <p:spPr bwMode="auto">
          <a:xfrm>
            <a:off x="6449967" y="3362366"/>
            <a:ext cx="1517828" cy="134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7F3A622-0326-46EA-A3B3-5CB5A3481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34" y="4702672"/>
            <a:ext cx="2711048" cy="165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247497A-48FA-4797-A043-7BF571378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70" y="3312523"/>
            <a:ext cx="2134291" cy="142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D6E4151-7BD2-40D5-8761-AA176CB1A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6" r="3507" b="20173"/>
          <a:stretch/>
        </p:blipFill>
        <p:spPr bwMode="auto">
          <a:xfrm>
            <a:off x="3306001" y="4772914"/>
            <a:ext cx="4237799" cy="151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 short hike 이미지 검색결과">
            <a:extLst>
              <a:ext uri="{FF2B5EF4-FFF2-40B4-BE49-F238E27FC236}">
                <a16:creationId xmlns:a16="http://schemas.microsoft.com/office/drawing/2014/main" id="{98A1E485-8CAE-44EB-ACD2-E4857E322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05" y="4902875"/>
            <a:ext cx="1771864" cy="130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434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디자인 </a:t>
            </a:r>
            <a:r>
              <a:rPr lang="ko-KR" altLang="en-US" dirty="0" err="1"/>
              <a:t>컨셉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343168"/>
            <a:ext cx="3200400" cy="501318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TPS </a:t>
            </a:r>
            <a:r>
              <a:rPr lang="ko-KR" altLang="en-US" sz="2000" dirty="0"/>
              <a:t>시점으로 캐릭터의 뒷모습을 계속 보는 형태가 지속된다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캐릭터 디자인은 아트파트에서 결정합니다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캐릭터의 액션변화에 대해 정보를 줄 수 있는 효과나 연출이 있다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4CC39B-2315-4AF6-970B-45AEAB19FBE2}"/>
              </a:ext>
            </a:extLst>
          </p:cNvPr>
          <p:cNvSpPr/>
          <p:nvPr/>
        </p:nvSpPr>
        <p:spPr>
          <a:xfrm>
            <a:off x="838200" y="1508760"/>
            <a:ext cx="6854190" cy="4411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스케치 필요</a:t>
            </a:r>
          </a:p>
        </p:txBody>
      </p:sp>
    </p:spTree>
    <p:extLst>
      <p:ext uri="{BB962C8B-B14F-4D97-AF65-F5344CB8AC3E}">
        <p14:creationId xmlns:p14="http://schemas.microsoft.com/office/powerpoint/2010/main" val="1608308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액션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72533" y="1323856"/>
            <a:ext cx="6274687" cy="487241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/>
              <a:t>주변 사물을 흡수해 에너지를 채우면 필요한 물건</a:t>
            </a:r>
            <a:r>
              <a:rPr lang="en-US" altLang="ko-KR" sz="1600" dirty="0"/>
              <a:t>/</a:t>
            </a:r>
            <a:r>
              <a:rPr lang="ko-KR" altLang="en-US" sz="1600" dirty="0"/>
              <a:t>도구를 </a:t>
            </a:r>
            <a:r>
              <a:rPr lang="ko-KR" altLang="en-US" sz="1600" dirty="0" err="1"/>
              <a:t>만들수</a:t>
            </a:r>
            <a:r>
              <a:rPr lang="ko-KR" altLang="en-US" sz="1600" dirty="0"/>
              <a:t> 있다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/>
              <a:t>에너지량은 오브젝트의 속성이며 캐릭터의 행동에너지 에도 영향을 준다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/>
              <a:t>플레이어는 </a:t>
            </a:r>
            <a:r>
              <a:rPr lang="ko-KR" altLang="en-US" sz="1600" dirty="0" err="1"/>
              <a:t>주변사물중</a:t>
            </a:r>
            <a:r>
              <a:rPr lang="ko-KR" altLang="en-US" sz="1600" dirty="0"/>
              <a:t> 흡수할 수 있는 에너지를 찾고 </a:t>
            </a:r>
            <a:r>
              <a:rPr lang="ko-KR" altLang="en-US" sz="1600" dirty="0" err="1"/>
              <a:t>에너지을</a:t>
            </a:r>
            <a:r>
              <a:rPr lang="ko-KR" altLang="en-US" sz="1600" dirty="0"/>
              <a:t> 확보한 후 미션수행을 위한 액션을 </a:t>
            </a:r>
            <a:r>
              <a:rPr lang="ko-KR" altLang="en-US" sz="1600" dirty="0" err="1"/>
              <a:t>할때</a:t>
            </a:r>
            <a:r>
              <a:rPr lang="ko-KR" altLang="en-US" sz="1600" dirty="0"/>
              <a:t> 사용한다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/>
              <a:t>기본적으로 이동중 점프</a:t>
            </a:r>
            <a:r>
              <a:rPr lang="en-US" altLang="ko-KR" sz="1600" dirty="0"/>
              <a:t>, </a:t>
            </a:r>
            <a:r>
              <a:rPr lang="ko-KR" altLang="en-US" sz="1600" dirty="0"/>
              <a:t>비행시 소량 소모하고</a:t>
            </a:r>
            <a:r>
              <a:rPr lang="en-US" altLang="ko-KR" sz="1600" dirty="0"/>
              <a:t>,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/>
              <a:t>주변의 사물과 </a:t>
            </a:r>
            <a:r>
              <a:rPr lang="ko-KR" altLang="en-US" sz="1600" dirty="0" err="1"/>
              <a:t>인터렉션</a:t>
            </a:r>
            <a:r>
              <a:rPr lang="en-US" altLang="ko-KR" sz="1600" dirty="0"/>
              <a:t>(</a:t>
            </a:r>
            <a:r>
              <a:rPr lang="ko-KR" altLang="en-US" sz="1600" dirty="0"/>
              <a:t>스킬</a:t>
            </a:r>
            <a:r>
              <a:rPr lang="en-US" altLang="ko-KR" sz="1600" dirty="0"/>
              <a:t>)</a:t>
            </a:r>
            <a:r>
              <a:rPr lang="ko-KR" altLang="en-US" sz="1600" dirty="0" err="1"/>
              <a:t>할때</a:t>
            </a:r>
            <a:r>
              <a:rPr lang="ko-KR" altLang="en-US" sz="1600" dirty="0"/>
              <a:t> 많이 소모한다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/>
              <a:t>물건탐색</a:t>
            </a:r>
            <a:r>
              <a:rPr lang="en-US" altLang="ko-KR" sz="1600" dirty="0"/>
              <a:t>&lt;</a:t>
            </a:r>
            <a:r>
              <a:rPr lang="ko-KR" altLang="en-US" sz="1600" dirty="0"/>
              <a:t>물건이동</a:t>
            </a:r>
            <a:r>
              <a:rPr lang="en-US" altLang="ko-KR" sz="1600" dirty="0"/>
              <a:t>&lt;</a:t>
            </a:r>
            <a:r>
              <a:rPr lang="ko-KR" altLang="en-US" sz="1600" dirty="0"/>
              <a:t>작동</a:t>
            </a:r>
            <a:r>
              <a:rPr lang="en-US" altLang="ko-KR" sz="1600" dirty="0"/>
              <a:t>&lt;</a:t>
            </a:r>
            <a:r>
              <a:rPr lang="ko-KR" altLang="en-US" sz="1600" dirty="0"/>
              <a:t>조립</a:t>
            </a:r>
            <a:r>
              <a:rPr lang="en-US" altLang="ko-KR" sz="1600" dirty="0"/>
              <a:t>&lt;</a:t>
            </a:r>
            <a:r>
              <a:rPr lang="ko-KR" altLang="en-US" sz="1600" dirty="0"/>
              <a:t>복구 순으로 소모량이 많아 진다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 err="1"/>
              <a:t>탐색중</a:t>
            </a:r>
            <a:r>
              <a:rPr lang="ko-KR" altLang="en-US" sz="1600" dirty="0"/>
              <a:t> 특정유물</a:t>
            </a:r>
            <a:r>
              <a:rPr lang="en-US" altLang="ko-KR" sz="1600" dirty="0"/>
              <a:t>(</a:t>
            </a:r>
            <a:r>
              <a:rPr lang="ko-KR" altLang="en-US" sz="1600" dirty="0"/>
              <a:t>고대부품</a:t>
            </a:r>
            <a:r>
              <a:rPr lang="en-US" altLang="ko-KR" sz="1600" dirty="0"/>
              <a:t>)</a:t>
            </a:r>
            <a:r>
              <a:rPr lang="ko-KR" altLang="en-US" sz="1600" dirty="0"/>
              <a:t>을 획득하면 에너지통이 증가한다</a:t>
            </a:r>
            <a:r>
              <a:rPr lang="en-US" altLang="ko-KR" sz="1600" dirty="0"/>
              <a:t>. (</a:t>
            </a:r>
            <a:r>
              <a:rPr lang="ko-KR" altLang="en-US" sz="1600" dirty="0"/>
              <a:t>논의</a:t>
            </a:r>
            <a:r>
              <a:rPr lang="en-US" altLang="ko-KR" sz="1600" dirty="0"/>
              <a:t>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/>
              <a:t>한번에 </a:t>
            </a:r>
            <a:r>
              <a:rPr lang="ko-KR" altLang="en-US" sz="1600" dirty="0" err="1"/>
              <a:t>여러물건을</a:t>
            </a:r>
            <a:r>
              <a:rPr lang="ko-KR" altLang="en-US" sz="1600" dirty="0"/>
              <a:t> 동시에 이동시킬 수 없다</a:t>
            </a:r>
            <a:r>
              <a:rPr lang="en-US" altLang="ko-KR" sz="1600" dirty="0"/>
              <a:t>.  </a:t>
            </a:r>
            <a:endParaRPr lang="ko-KR" altLang="en-US" sz="1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3074" name="Picture 2" descr="루이지 맨션 진공청소기 이미지 검색결과">
            <a:extLst>
              <a:ext uri="{FF2B5EF4-FFF2-40B4-BE49-F238E27FC236}">
                <a16:creationId xmlns:a16="http://schemas.microsoft.com/office/drawing/2014/main" id="{C40154B4-F338-4108-9855-5C2B4BAF5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04544"/>
            <a:ext cx="2539365" cy="256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334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월드맵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57292" y="1825625"/>
            <a:ext cx="4296508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다양한 사건을 지구</a:t>
            </a:r>
            <a:r>
              <a:rPr lang="en-US" altLang="ko-KR" sz="2000" dirty="0"/>
              <a:t>(</a:t>
            </a:r>
            <a:r>
              <a:rPr lang="ko-KR" altLang="en-US" sz="2000" dirty="0"/>
              <a:t>행성</a:t>
            </a:r>
            <a:r>
              <a:rPr lang="en-US" altLang="ko-KR" sz="2000" dirty="0"/>
              <a:t>)?</a:t>
            </a:r>
            <a:r>
              <a:rPr lang="ko-KR" altLang="en-US" sz="2000" dirty="0"/>
              <a:t>여러 곳에서 플레이할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829317" y="7134948"/>
            <a:ext cx="2743200" cy="365125"/>
          </a:xfrm>
        </p:spPr>
        <p:txBody>
          <a:bodyPr/>
          <a:lstStyle/>
          <a:p>
            <a:fld id="{1224457D-3F5D-4D68-9E2B-BEDE4E031B5C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179D19-1528-46FC-9519-88B5E44C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66" y="1343169"/>
            <a:ext cx="6811326" cy="3991532"/>
          </a:xfrm>
          <a:prstGeom prst="rect">
            <a:avLst/>
          </a:prstGeom>
        </p:spPr>
      </p:pic>
      <p:pic>
        <p:nvPicPr>
          <p:cNvPr id="5122" name="Picture 2" descr="Earth in low poly style polygonal globe icon Vector Image">
            <a:extLst>
              <a:ext uri="{FF2B5EF4-FFF2-40B4-BE49-F238E27FC236}">
                <a16:creationId xmlns:a16="http://schemas.microsoft.com/office/drawing/2014/main" id="{D17A5F82-8BD5-4D23-B9DF-81A21EA0D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45970"/>
            <a:ext cx="2760148" cy="298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rtoon planet winter max">
            <a:extLst>
              <a:ext uri="{FF2B5EF4-FFF2-40B4-BE49-F238E27FC236}">
                <a16:creationId xmlns:a16="http://schemas.microsoft.com/office/drawing/2014/main" id="{E8CA60EB-B15F-47FB-8249-11E0A04F7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6" y="4560569"/>
            <a:ext cx="1792671" cy="179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iny worlds blender space planet gamedev lowpoly game">
            <a:extLst>
              <a:ext uri="{FF2B5EF4-FFF2-40B4-BE49-F238E27FC236}">
                <a16:creationId xmlns:a16="http://schemas.microsoft.com/office/drawing/2014/main" id="{F18E9AFD-9E1F-43D1-A22B-270B275F9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55" y="3286283"/>
            <a:ext cx="3973831" cy="298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037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B7FEC-DCA4-4752-87AD-314D6073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레벨 디자인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5933C-47F3-45FE-A1D3-2F6EAA493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5480" y="1294646"/>
            <a:ext cx="1798320" cy="506170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레벨사이즈</a:t>
            </a:r>
            <a:endParaRPr lang="en-US" altLang="ko-KR" sz="2000" dirty="0"/>
          </a:p>
          <a:p>
            <a:r>
              <a:rPr lang="ko-KR" altLang="en-US" sz="2000" dirty="0"/>
              <a:t>레벨의 테마</a:t>
            </a:r>
            <a:endParaRPr lang="en-US" altLang="ko-KR" sz="2000" dirty="0"/>
          </a:p>
          <a:p>
            <a:r>
              <a:rPr lang="ko-KR" altLang="en-US" sz="2000" dirty="0"/>
              <a:t>레벨 플레이시나리오</a:t>
            </a:r>
            <a:endParaRPr lang="en-US" altLang="ko-KR" sz="2000" dirty="0"/>
          </a:p>
          <a:p>
            <a:r>
              <a:rPr lang="ko-KR" altLang="en-US" sz="2000" dirty="0" err="1"/>
              <a:t>레벨동선</a:t>
            </a:r>
            <a:endParaRPr lang="en-US" altLang="ko-KR" sz="2000" dirty="0"/>
          </a:p>
          <a:p>
            <a:r>
              <a:rPr lang="ko-KR" altLang="en-US" sz="2000" dirty="0"/>
              <a:t>레벨에 사용할 장치설정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49587E-050B-471E-ACC8-0AC6ADC7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113BA-BECC-45DD-9CCA-C7CAA47C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9CEFC-7ACE-40D8-A850-FA65E1A6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6E32605-08DD-4CBE-ABC8-3B9EAACED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16" y="4084134"/>
            <a:ext cx="4422431" cy="263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B82FD4F-0DA4-4565-8FBE-4EB223A8F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16" y="1163782"/>
            <a:ext cx="4422431" cy="282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D33B2EB-DAE8-44AD-8BF7-676CC54E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946" y="1163782"/>
            <a:ext cx="4706797" cy="282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63468E02-C4D7-4265-A650-C611C171C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000" y="4084133"/>
            <a:ext cx="4667744" cy="265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767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레벨 디자인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04E365-EA7A-40F8-876A-C3D2F82A62E2}"/>
              </a:ext>
            </a:extLst>
          </p:cNvPr>
          <p:cNvSpPr/>
          <p:nvPr/>
        </p:nvSpPr>
        <p:spPr>
          <a:xfrm>
            <a:off x="838200" y="1623060"/>
            <a:ext cx="6088380" cy="3611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561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완성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설명선 2 2"/>
          <p:cNvSpPr/>
          <p:nvPr/>
        </p:nvSpPr>
        <p:spPr>
          <a:xfrm flipH="1">
            <a:off x="1292352" y="2571346"/>
            <a:ext cx="1267968" cy="7924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4423"/>
              <a:gd name="adj6" fmla="val -80321"/>
            </a:avLst>
          </a:prstGeom>
          <a:ln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HP</a:t>
            </a:r>
            <a:r>
              <a:rPr lang="ko-KR" altLang="en-US" sz="1400" dirty="0"/>
              <a:t>정보</a:t>
            </a:r>
          </a:p>
        </p:txBody>
      </p:sp>
      <p:sp>
        <p:nvSpPr>
          <p:cNvPr id="8" name="설명선 2 7"/>
          <p:cNvSpPr/>
          <p:nvPr/>
        </p:nvSpPr>
        <p:spPr>
          <a:xfrm flipH="1">
            <a:off x="1292352" y="5077937"/>
            <a:ext cx="1267968" cy="7924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2500"/>
              <a:gd name="adj6" fmla="val -77436"/>
            </a:avLst>
          </a:prstGeom>
          <a:ln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무기</a:t>
            </a:r>
            <a:r>
              <a:rPr lang="en-US" altLang="ko-KR" sz="1400" dirty="0"/>
              <a:t>&amp;Ammo</a:t>
            </a:r>
            <a:endParaRPr lang="ko-KR" altLang="en-US" sz="1400" dirty="0"/>
          </a:p>
        </p:txBody>
      </p:sp>
      <p:sp>
        <p:nvSpPr>
          <p:cNvPr id="10" name="설명선 2 9"/>
          <p:cNvSpPr/>
          <p:nvPr/>
        </p:nvSpPr>
        <p:spPr>
          <a:xfrm>
            <a:off x="9631680" y="4895057"/>
            <a:ext cx="1242847" cy="7924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2500"/>
              <a:gd name="adj6" fmla="val -77436"/>
            </a:avLst>
          </a:prstGeom>
          <a:ln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네비게이션</a:t>
            </a:r>
            <a:endParaRPr lang="ko-KR" altLang="en-US" sz="1400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5D514ABC-4D68-472E-9155-04A936AC9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814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Game flow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838200" y="5559551"/>
            <a:ext cx="10515600" cy="617411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레벨의 크기에 따라 레벨에 </a:t>
            </a:r>
            <a:r>
              <a:rPr lang="ko-KR" altLang="en-US" sz="1600" dirty="0" err="1"/>
              <a:t>여러스테이지가</a:t>
            </a:r>
            <a:r>
              <a:rPr lang="ko-KR" altLang="en-US" sz="1600" dirty="0"/>
              <a:t> 포함될 수 있지만 각 레벨의 단위는 모듈단위를 지정해서 설계하는 것이 어떨까 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999744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Intro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252216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634228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Cut-Scene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8016240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World-map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198608" y="386092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Level-</a:t>
            </a:r>
            <a:r>
              <a:rPr lang="en-US" altLang="ko-KR" dirty="0" err="1"/>
              <a:t>enterance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198608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Cut-Scene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016240" y="386092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A-1</a:t>
            </a:r>
          </a:p>
          <a:p>
            <a:pPr algn="ctr"/>
            <a:r>
              <a:rPr lang="en-US" altLang="ko-KR" dirty="0"/>
              <a:t>B-1</a:t>
            </a:r>
          </a:p>
          <a:p>
            <a:pPr algn="ctr"/>
            <a:r>
              <a:rPr lang="en-US" altLang="ko-KR" dirty="0"/>
              <a:t>C-1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>
            <a:off x="2694432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4981956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406640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9662160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10777728" y="3170721"/>
            <a:ext cx="414528" cy="591868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 rot="10800000">
            <a:off x="9662160" y="4145280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4981956" y="4145280"/>
            <a:ext cx="295503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868931" y="4273930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Phase 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25902" y="4070159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Phase 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252216" y="386092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825871" y="461641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C-2</a:t>
            </a:r>
            <a:endParaRPr lang="ko-KR" altLang="en-US" dirty="0"/>
          </a:p>
        </p:txBody>
      </p:sp>
      <p:cxnSp>
        <p:nvCxnSpPr>
          <p:cNvPr id="26" name="꺾인 연결선 25"/>
          <p:cNvCxnSpPr>
            <a:stCxn id="13" idx="2"/>
            <a:endCxn id="24" idx="3"/>
          </p:cNvCxnSpPr>
          <p:nvPr/>
        </p:nvCxnSpPr>
        <p:spPr>
          <a:xfrm rot="5400000">
            <a:off x="7936247" y="4176760"/>
            <a:ext cx="328770" cy="14039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4" idx="1"/>
            <a:endCxn id="20" idx="3"/>
          </p:cNvCxnSpPr>
          <p:nvPr/>
        </p:nvCxnSpPr>
        <p:spPr>
          <a:xfrm rot="10800000">
            <a:off x="4824985" y="4287647"/>
            <a:ext cx="1000887" cy="7554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아래쪽 화살표 17">
            <a:extLst>
              <a:ext uri="{FF2B5EF4-FFF2-40B4-BE49-F238E27FC236}">
                <a16:creationId xmlns:a16="http://schemas.microsoft.com/office/drawing/2014/main" id="{E4FF6A48-DFAA-48C4-AC8A-C0DDCBE9A187}"/>
              </a:ext>
            </a:extLst>
          </p:cNvPr>
          <p:cNvSpPr/>
          <p:nvPr/>
        </p:nvSpPr>
        <p:spPr>
          <a:xfrm rot="10800000">
            <a:off x="8610600" y="3183398"/>
            <a:ext cx="414528" cy="591868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39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8951118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5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author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2020.03.22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문서작성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이경호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96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화면구성 </a:t>
            </a:r>
            <a:r>
              <a:rPr lang="en-US" altLang="ko-KR" dirty="0"/>
              <a:t>(</a:t>
            </a:r>
            <a:r>
              <a:rPr lang="ko-KR" altLang="en-US" dirty="0"/>
              <a:t>논의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게임화면 플로우 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en-US" altLang="ko-KR" dirty="0"/>
              <a:t>      1. </a:t>
            </a:r>
            <a:r>
              <a:rPr lang="ko-KR" altLang="en-US" dirty="0"/>
              <a:t>타이틀 </a:t>
            </a:r>
            <a:r>
              <a:rPr lang="en-US" altLang="ko-KR" dirty="0"/>
              <a:t>(</a:t>
            </a:r>
            <a:r>
              <a:rPr lang="ko-KR" altLang="en-US" dirty="0"/>
              <a:t>앞에 </a:t>
            </a:r>
            <a:r>
              <a:rPr lang="ko-KR" altLang="en-US" dirty="0" err="1"/>
              <a:t>팀로고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2. </a:t>
            </a:r>
            <a:r>
              <a:rPr lang="ko-KR" altLang="en-US" dirty="0" err="1"/>
              <a:t>월드맵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3. </a:t>
            </a:r>
            <a:r>
              <a:rPr lang="ko-KR" altLang="en-US" dirty="0" err="1"/>
              <a:t>컷씬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스토리라인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 4. </a:t>
            </a:r>
            <a:r>
              <a:rPr lang="ko-KR" altLang="en-US" dirty="0" err="1"/>
              <a:t>인게임</a:t>
            </a:r>
            <a:r>
              <a:rPr lang="ko-KR" altLang="en-US" dirty="0"/>
              <a:t> 시작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5. </a:t>
            </a:r>
            <a:r>
              <a:rPr lang="ko-KR" altLang="en-US" dirty="0" err="1"/>
              <a:t>튜토리얼</a:t>
            </a:r>
            <a:r>
              <a:rPr lang="ko-KR" altLang="en-US" dirty="0"/>
              <a:t> 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6. </a:t>
            </a:r>
            <a:r>
              <a:rPr lang="ko-KR" altLang="en-US" dirty="0"/>
              <a:t>플레이 시나리오 </a:t>
            </a:r>
            <a:r>
              <a:rPr lang="en-US" altLang="ko-KR" sz="2000" dirty="0"/>
              <a:t>(</a:t>
            </a:r>
            <a:r>
              <a:rPr lang="ko-KR" altLang="en-US" sz="2000" dirty="0"/>
              <a:t>필드 플레이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던전플레이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보스전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엔딩컷씬</a:t>
            </a:r>
            <a:r>
              <a:rPr lang="ko-KR" altLang="en-US" sz="2000" dirty="0"/>
              <a:t> </a:t>
            </a:r>
            <a:r>
              <a:rPr lang="en-US" altLang="ko-KR" sz="2000" dirty="0"/>
              <a:t>)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7. </a:t>
            </a:r>
            <a:r>
              <a:rPr lang="ko-KR" altLang="en-US" dirty="0"/>
              <a:t>엔딩 후 </a:t>
            </a:r>
            <a:r>
              <a:rPr lang="ko-KR" altLang="en-US" dirty="0" err="1"/>
              <a:t>스탭롤</a:t>
            </a:r>
            <a:r>
              <a:rPr lang="ko-KR" altLang="en-US" dirty="0"/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806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</a:t>
            </a:r>
            <a:r>
              <a:rPr lang="en-US" altLang="ko-KR" dirty="0"/>
              <a:t>Display </a:t>
            </a:r>
            <a:r>
              <a:rPr lang="ko-KR" altLang="en-US" dirty="0" err="1"/>
              <a:t>컨셉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53056" y="1682496"/>
            <a:ext cx="1341120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하트개수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375904" y="4730496"/>
            <a:ext cx="1341120" cy="106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미니맵</a:t>
            </a:r>
            <a:endParaRPr lang="ko-KR" altLang="en-US" dirty="0"/>
          </a:p>
        </p:txBody>
      </p:sp>
      <p:sp>
        <p:nvSpPr>
          <p:cNvPr id="14" name="왼쪽 화살표 13"/>
          <p:cNvSpPr/>
          <p:nvPr/>
        </p:nvSpPr>
        <p:spPr>
          <a:xfrm>
            <a:off x="9592056" y="4907280"/>
            <a:ext cx="780288" cy="7071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53056" y="5315712"/>
            <a:ext cx="1341120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무기정보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C96A7-6259-4127-9695-FEBA79984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3512" y="1825625"/>
            <a:ext cx="1341120" cy="4351338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82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r>
              <a:rPr lang="en-US" altLang="ko-KR" dirty="0"/>
              <a:t>(contents)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키워드</a:t>
            </a:r>
            <a:r>
              <a:rPr lang="en-US" altLang="ko-KR" dirty="0"/>
              <a:t>(Keyword)</a:t>
            </a:r>
          </a:p>
          <a:p>
            <a:r>
              <a:rPr lang="ko-KR" altLang="en-US" dirty="0"/>
              <a:t>시놉시스</a:t>
            </a:r>
            <a:r>
              <a:rPr lang="en-US" altLang="ko-KR" dirty="0"/>
              <a:t>(Synopsis)</a:t>
            </a:r>
          </a:p>
          <a:p>
            <a:r>
              <a:rPr lang="ko-KR" altLang="en-US" dirty="0"/>
              <a:t>캐릭터</a:t>
            </a:r>
            <a:r>
              <a:rPr lang="en-US" altLang="ko-KR" dirty="0"/>
              <a:t>(Character concept)</a:t>
            </a:r>
          </a:p>
          <a:p>
            <a:r>
              <a:rPr lang="ko-KR" altLang="en-US" dirty="0"/>
              <a:t>화면</a:t>
            </a:r>
            <a:r>
              <a:rPr lang="en-US" altLang="ko-KR" dirty="0"/>
              <a:t>(display)</a:t>
            </a:r>
          </a:p>
          <a:p>
            <a:r>
              <a:rPr lang="ko-KR" altLang="en-US" dirty="0"/>
              <a:t>액션</a:t>
            </a:r>
            <a:r>
              <a:rPr lang="en-US" altLang="ko-KR" dirty="0"/>
              <a:t>(Action concept)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378C6-BE6B-4503-80E5-96D1D44FB257}" type="datetime1">
              <a:rPr lang="ko-KR" altLang="en-US" smtClean="0"/>
              <a:t>2020-03-22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866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Keyword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243208" y="1104639"/>
            <a:ext cx="3749299" cy="374929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ko-KR" altLang="en-US" sz="4000" dirty="0"/>
              <a:t>지구의</a:t>
            </a:r>
            <a:endParaRPr lang="en-US" altLang="ko-KR" sz="4000" dirty="0"/>
          </a:p>
          <a:p>
            <a:pPr algn="ctr"/>
            <a:r>
              <a:rPr lang="ko-KR" altLang="en-US" sz="4000" dirty="0"/>
              <a:t>멸망</a:t>
            </a:r>
          </a:p>
        </p:txBody>
      </p:sp>
      <p:sp>
        <p:nvSpPr>
          <p:cNvPr id="8" name="타원 7"/>
          <p:cNvSpPr/>
          <p:nvPr/>
        </p:nvSpPr>
        <p:spPr>
          <a:xfrm>
            <a:off x="2296371" y="1203831"/>
            <a:ext cx="2399790" cy="239979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위기탈출</a:t>
            </a:r>
          </a:p>
        </p:txBody>
      </p:sp>
      <p:sp>
        <p:nvSpPr>
          <p:cNvPr id="9" name="타원 8"/>
          <p:cNvSpPr/>
          <p:nvPr/>
        </p:nvSpPr>
        <p:spPr>
          <a:xfrm>
            <a:off x="849691" y="2149954"/>
            <a:ext cx="2103240" cy="2200404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쓰레기를 재활용해서 에너지를 생산</a:t>
            </a:r>
          </a:p>
        </p:txBody>
      </p:sp>
      <p:sp>
        <p:nvSpPr>
          <p:cNvPr id="10" name="타원 9"/>
          <p:cNvSpPr/>
          <p:nvPr/>
        </p:nvSpPr>
        <p:spPr>
          <a:xfrm>
            <a:off x="1256560" y="3739989"/>
            <a:ext cx="1731851" cy="173185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다양한</a:t>
            </a:r>
            <a:endParaRPr lang="en-US" altLang="ko-KR" sz="2000" dirty="0"/>
          </a:p>
          <a:p>
            <a:pPr algn="ctr"/>
            <a:r>
              <a:rPr lang="ko-KR" altLang="en-US" sz="2000" dirty="0"/>
              <a:t>지역</a:t>
            </a:r>
          </a:p>
        </p:txBody>
      </p:sp>
      <p:sp>
        <p:nvSpPr>
          <p:cNvPr id="11" name="타원 10"/>
          <p:cNvSpPr/>
          <p:nvPr/>
        </p:nvSpPr>
        <p:spPr>
          <a:xfrm>
            <a:off x="2849570" y="4913766"/>
            <a:ext cx="1558115" cy="155811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400" dirty="0"/>
              <a:t>문제</a:t>
            </a:r>
            <a:endParaRPr lang="en-US" altLang="ko-KR" sz="2400" dirty="0"/>
          </a:p>
          <a:p>
            <a:pPr algn="ctr"/>
            <a:r>
              <a:rPr lang="ko-KR" altLang="en-US" sz="2400" dirty="0"/>
              <a:t>해결</a:t>
            </a:r>
            <a:endParaRPr lang="ko-KR" altLang="en-US" sz="3200" dirty="0"/>
          </a:p>
        </p:txBody>
      </p:sp>
      <p:sp>
        <p:nvSpPr>
          <p:cNvPr id="12" name="타원 11"/>
          <p:cNvSpPr/>
          <p:nvPr/>
        </p:nvSpPr>
        <p:spPr>
          <a:xfrm>
            <a:off x="2825016" y="3956833"/>
            <a:ext cx="1436531" cy="143653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로우</a:t>
            </a:r>
            <a:endParaRPr lang="en-US" altLang="ko-KR" sz="2000" dirty="0"/>
          </a:p>
          <a:p>
            <a:pPr algn="ctr"/>
            <a:r>
              <a:rPr lang="ko-KR" altLang="en-US" sz="2000" dirty="0" err="1"/>
              <a:t>폴리곤</a:t>
            </a:r>
            <a:endParaRPr lang="ko-KR" altLang="en-US" sz="2000" dirty="0"/>
          </a:p>
        </p:txBody>
      </p:sp>
      <p:sp>
        <p:nvSpPr>
          <p:cNvPr id="22" name="타원 21"/>
          <p:cNvSpPr/>
          <p:nvPr/>
        </p:nvSpPr>
        <p:spPr>
          <a:xfrm>
            <a:off x="4040784" y="4243340"/>
            <a:ext cx="1234688" cy="1198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에너지</a:t>
            </a:r>
          </a:p>
        </p:txBody>
      </p:sp>
      <p:sp>
        <p:nvSpPr>
          <p:cNvPr id="24" name="타원 23"/>
          <p:cNvSpPr/>
          <p:nvPr/>
        </p:nvSpPr>
        <p:spPr>
          <a:xfrm>
            <a:off x="6327845" y="4048422"/>
            <a:ext cx="2169726" cy="2169726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노아의 방주</a:t>
            </a:r>
          </a:p>
        </p:txBody>
      </p:sp>
      <p:sp>
        <p:nvSpPr>
          <p:cNvPr id="25" name="타원 24"/>
          <p:cNvSpPr/>
          <p:nvPr/>
        </p:nvSpPr>
        <p:spPr>
          <a:xfrm>
            <a:off x="2561267" y="3054824"/>
            <a:ext cx="1158571" cy="115857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dirty="0"/>
              <a:t>사건</a:t>
            </a:r>
            <a:endParaRPr lang="en-US" altLang="ko-KR" dirty="0"/>
          </a:p>
          <a:p>
            <a:pPr algn="ctr"/>
            <a:r>
              <a:rPr lang="ko-KR" altLang="en-US" dirty="0"/>
              <a:t>사고</a:t>
            </a:r>
          </a:p>
        </p:txBody>
      </p:sp>
      <p:sp>
        <p:nvSpPr>
          <p:cNvPr id="26" name="타원 25"/>
          <p:cNvSpPr/>
          <p:nvPr/>
        </p:nvSpPr>
        <p:spPr>
          <a:xfrm>
            <a:off x="5652209" y="4103461"/>
            <a:ext cx="1234688" cy="1198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자연</a:t>
            </a:r>
            <a:endParaRPr lang="en-US" altLang="ko-KR" sz="2000" dirty="0"/>
          </a:p>
          <a:p>
            <a:pPr algn="ctr"/>
            <a:r>
              <a:rPr lang="ko-KR" altLang="en-US" sz="2000" dirty="0"/>
              <a:t>파괴</a:t>
            </a:r>
          </a:p>
        </p:txBody>
      </p:sp>
      <p:sp>
        <p:nvSpPr>
          <p:cNvPr id="27" name="타원 26"/>
          <p:cNvSpPr/>
          <p:nvPr/>
        </p:nvSpPr>
        <p:spPr>
          <a:xfrm>
            <a:off x="7636765" y="2658478"/>
            <a:ext cx="2136316" cy="2136316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환경파괴</a:t>
            </a:r>
            <a:endParaRPr lang="en-US" altLang="ko-KR" sz="2000" dirty="0"/>
          </a:p>
        </p:txBody>
      </p:sp>
      <p:sp>
        <p:nvSpPr>
          <p:cNvPr id="31" name="타원 30"/>
          <p:cNvSpPr/>
          <p:nvPr/>
        </p:nvSpPr>
        <p:spPr>
          <a:xfrm>
            <a:off x="4009235" y="2692902"/>
            <a:ext cx="1973874" cy="191545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가디언</a:t>
            </a:r>
            <a:endParaRPr lang="en-US" altLang="ko-KR" sz="2000" dirty="0"/>
          </a:p>
          <a:p>
            <a:pPr algn="ctr"/>
            <a:r>
              <a:rPr lang="ko-KR" altLang="en-US" sz="2000" dirty="0"/>
              <a:t>요정</a:t>
            </a:r>
            <a:endParaRPr lang="en-US" altLang="ko-KR" sz="2000" dirty="0"/>
          </a:p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다양한 액션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3" name="타원 12"/>
          <p:cNvSpPr/>
          <p:nvPr/>
        </p:nvSpPr>
        <p:spPr>
          <a:xfrm>
            <a:off x="4087680" y="1364100"/>
            <a:ext cx="1542938" cy="1542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절대자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7959297" y="5130815"/>
            <a:ext cx="1231223" cy="450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857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7F6D3-AD06-4D1C-B0D9-1D6FA1414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장르컨셉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8273B2-44FC-4417-B5FF-5643728A2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046" y="1779905"/>
            <a:ext cx="4572754" cy="4351338"/>
          </a:xfrm>
        </p:spPr>
        <p:txBody>
          <a:bodyPr/>
          <a:lstStyle/>
          <a:p>
            <a:r>
              <a:rPr lang="ko-KR" altLang="en-US" dirty="0"/>
              <a:t>액션 </a:t>
            </a:r>
            <a:r>
              <a:rPr lang="ko-KR" altLang="en-US" dirty="0" err="1"/>
              <a:t>어드밴처</a:t>
            </a:r>
            <a:endParaRPr lang="en-US" altLang="ko-KR" dirty="0"/>
          </a:p>
          <a:p>
            <a:pPr lvl="1"/>
            <a:r>
              <a:rPr lang="ko-KR" altLang="en-US" dirty="0"/>
              <a:t>플레이어 캐릭터의 능력</a:t>
            </a:r>
            <a:endParaRPr lang="en-US" altLang="ko-KR" dirty="0"/>
          </a:p>
          <a:p>
            <a:pPr lvl="1"/>
            <a:r>
              <a:rPr lang="ko-KR" altLang="en-US" dirty="0"/>
              <a:t>문제해결</a:t>
            </a:r>
            <a:endParaRPr lang="en-US" altLang="ko-KR" dirty="0"/>
          </a:p>
          <a:p>
            <a:pPr lvl="1"/>
            <a:r>
              <a:rPr lang="ko-KR" altLang="en-US" dirty="0"/>
              <a:t>사건</a:t>
            </a:r>
            <a:r>
              <a:rPr lang="en-US" altLang="ko-KR" dirty="0"/>
              <a:t>(</a:t>
            </a:r>
            <a:r>
              <a:rPr lang="ko-KR" altLang="en-US" dirty="0"/>
              <a:t>미션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서바이벌 </a:t>
            </a:r>
            <a:endParaRPr lang="en-US" altLang="ko-KR" dirty="0"/>
          </a:p>
          <a:p>
            <a:pPr lvl="1"/>
            <a:r>
              <a:rPr lang="ko-KR" altLang="en-US" dirty="0"/>
              <a:t>위기탈출</a:t>
            </a:r>
            <a:endParaRPr lang="en-US" altLang="ko-KR" dirty="0"/>
          </a:p>
          <a:p>
            <a:pPr lvl="1"/>
            <a:r>
              <a:rPr lang="ko-KR" altLang="en-US" dirty="0"/>
              <a:t>시점 </a:t>
            </a:r>
            <a:r>
              <a:rPr lang="en-US" altLang="ko-KR" dirty="0"/>
              <a:t>: 3</a:t>
            </a:r>
            <a:r>
              <a:rPr lang="ko-KR" altLang="en-US" dirty="0"/>
              <a:t>인칭 </a:t>
            </a:r>
            <a:r>
              <a:rPr lang="en-US" altLang="ko-KR" dirty="0"/>
              <a:t>TPS </a:t>
            </a:r>
            <a:r>
              <a:rPr lang="ko-KR" altLang="en-US" dirty="0"/>
              <a:t>형식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613C8-0FB3-4AF4-B5FF-E2FB5C14A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D07773-CC87-4698-B65E-239D9A6D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686EF5-17CA-4E9F-9D99-91BD7FF4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7161F8-EF8A-458B-81A7-9B2D0DAC8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" y="1551306"/>
            <a:ext cx="4030980" cy="206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1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Chronicle (</a:t>
            </a:r>
            <a:r>
              <a:rPr lang="ko-KR" altLang="en-US" dirty="0"/>
              <a:t>연대기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498093"/>
            <a:ext cx="11277600" cy="1289540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dirty="0" err="1"/>
              <a:t>우리은하의</a:t>
            </a:r>
            <a:r>
              <a:rPr lang="ko-KR" altLang="en-US" dirty="0"/>
              <a:t> 창조주가 </a:t>
            </a:r>
            <a:r>
              <a:rPr lang="ko-KR" altLang="en-US" dirty="0" err="1"/>
              <a:t>다른은하로</a:t>
            </a:r>
            <a:r>
              <a:rPr lang="ko-KR" altLang="en-US" dirty="0"/>
              <a:t> 잠시 자리를 비웠을 때 </a:t>
            </a:r>
            <a:r>
              <a:rPr lang="en-US" altLang="ko-KR" dirty="0"/>
              <a:t>(</a:t>
            </a:r>
            <a:r>
              <a:rPr lang="ko-KR" altLang="en-US" dirty="0"/>
              <a:t>공백기</a:t>
            </a:r>
            <a:r>
              <a:rPr lang="en-US" altLang="ko-KR" dirty="0"/>
              <a:t>) </a:t>
            </a:r>
            <a:r>
              <a:rPr lang="ko-KR" altLang="en-US" dirty="0"/>
              <a:t>지구의 센트럴 에너지가 급격히 소모되어 은하계 불균형이 이루어 지고 </a:t>
            </a:r>
            <a:r>
              <a:rPr lang="ko-KR" altLang="en-US" dirty="0" err="1"/>
              <a:t>돌이킬수</a:t>
            </a:r>
            <a:r>
              <a:rPr lang="ko-KR" altLang="en-US" dirty="0"/>
              <a:t> 없는 상태에 이른다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지구 곳곳에 계속해서 재난과 사건은 발생하게 되고 위기 상황을 극복하면서 지구의 센트럴 에너지 복구하면서 점차 안정화를 찾게 되는데 가디언은 지구를 버릴 수 없어 </a:t>
            </a:r>
            <a:r>
              <a:rPr lang="ko-KR" altLang="en-US" dirty="0" err="1"/>
              <a:t>복구하려한다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게임스토리는 코드</a:t>
            </a:r>
            <a:r>
              <a:rPr lang="en-US" altLang="ko-KR" dirty="0"/>
              <a:t>_</a:t>
            </a:r>
            <a:r>
              <a:rPr lang="ko-KR" altLang="en-US" dirty="0" err="1"/>
              <a:t>노아를</a:t>
            </a:r>
            <a:r>
              <a:rPr lang="ko-KR" altLang="en-US" dirty="0"/>
              <a:t> 수행하여 새로운 지구로 옮길 표본을 구하러 온 </a:t>
            </a:r>
            <a:r>
              <a:rPr lang="ko-KR" altLang="en-US" dirty="0" err="1"/>
              <a:t>가디언페어리</a:t>
            </a:r>
            <a:r>
              <a:rPr lang="ko-KR" altLang="en-US" dirty="0"/>
              <a:t> 모험을 액션</a:t>
            </a:r>
            <a:r>
              <a:rPr lang="en-US" altLang="ko-KR" dirty="0"/>
              <a:t> </a:t>
            </a:r>
            <a:r>
              <a:rPr lang="ko-KR" altLang="en-US" dirty="0"/>
              <a:t>어드벤처로 진행한다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6</a:t>
            </a:fld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38200" y="3470031"/>
            <a:ext cx="1026941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44770" y="3084767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450123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4292111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2" name="타원 11"/>
          <p:cNvSpPr/>
          <p:nvPr/>
        </p:nvSpPr>
        <p:spPr>
          <a:xfrm>
            <a:off x="6031785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13" name="설명선 2(강조선) 12"/>
          <p:cNvSpPr/>
          <p:nvPr/>
        </p:nvSpPr>
        <p:spPr>
          <a:xfrm>
            <a:off x="1799492" y="2039096"/>
            <a:ext cx="1652954" cy="943543"/>
          </a:xfrm>
          <a:prstGeom prst="accent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은하계의 창조주 가 </a:t>
            </a:r>
            <a:r>
              <a:rPr lang="ko-KR" altLang="en-US" sz="800" dirty="0" err="1"/>
              <a:t>옆은하계로</a:t>
            </a:r>
            <a:r>
              <a:rPr lang="ko-KR" altLang="en-US" sz="800" dirty="0"/>
              <a:t> 잠시 자리를 비우게 됨</a:t>
            </a:r>
          </a:p>
        </p:txBody>
      </p:sp>
      <p:sp>
        <p:nvSpPr>
          <p:cNvPr id="14" name="설명선 2(강조선) 13"/>
          <p:cNvSpPr/>
          <p:nvPr/>
        </p:nvSpPr>
        <p:spPr>
          <a:xfrm>
            <a:off x="3327888" y="4070351"/>
            <a:ext cx="1928446" cy="107763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757"/>
              <a:gd name="adj6" fmla="val -2235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지구에 인위적인 여러 사건으로 인해 환경이 변화되고 </a:t>
            </a:r>
            <a:r>
              <a:rPr lang="ko-KR" altLang="en-US" sz="800" dirty="0" err="1"/>
              <a:t>센트럴에너지가</a:t>
            </a:r>
            <a:r>
              <a:rPr lang="ko-KR" altLang="en-US" sz="800" dirty="0"/>
              <a:t> 급격히 소모되는 상태가 계속 지속됨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은하계는 </a:t>
            </a:r>
            <a:r>
              <a:rPr lang="en-US" altLang="ko-KR" sz="800" dirty="0"/>
              <a:t>7</a:t>
            </a:r>
            <a:r>
              <a:rPr lang="ko-KR" altLang="en-US" sz="800" dirty="0"/>
              <a:t>개의 행성이 균형이 맞춰 돌아가게 되어있다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5" name="설명선 2(강조선) 14"/>
          <p:cNvSpPr/>
          <p:nvPr/>
        </p:nvSpPr>
        <p:spPr>
          <a:xfrm>
            <a:off x="7288090" y="3991325"/>
            <a:ext cx="1730620" cy="1077639"/>
          </a:xfrm>
          <a:prstGeom prst="accentCallout2">
            <a:avLst>
              <a:gd name="adj1" fmla="val 18750"/>
              <a:gd name="adj2" fmla="val -8333"/>
              <a:gd name="adj3" fmla="val 19553"/>
              <a:gd name="adj4" fmla="val -29348"/>
              <a:gd name="adj5" fmla="val -15278"/>
              <a:gd name="adj6" fmla="val -5212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코드 노아 발동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지구에서 필요한 표본을 수집해서 다른 행성으로 이동 </a:t>
            </a:r>
            <a:endParaRPr lang="en-US" altLang="ko-KR" sz="800" dirty="0"/>
          </a:p>
        </p:txBody>
      </p:sp>
      <p:sp>
        <p:nvSpPr>
          <p:cNvPr id="16" name="설명선 2(강조선) 15"/>
          <p:cNvSpPr/>
          <p:nvPr/>
        </p:nvSpPr>
        <p:spPr>
          <a:xfrm>
            <a:off x="9208770" y="1826197"/>
            <a:ext cx="1931084" cy="118226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7543"/>
              <a:gd name="adj6" fmla="val -3826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창조주는 새로운 행성을 준비한다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7" name="타원 16"/>
          <p:cNvSpPr/>
          <p:nvPr/>
        </p:nvSpPr>
        <p:spPr>
          <a:xfrm>
            <a:off x="9272015" y="3095972"/>
            <a:ext cx="750278" cy="75027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G</a:t>
            </a:r>
            <a:endParaRPr lang="ko-KR" altLang="en-US" b="1" dirty="0"/>
          </a:p>
        </p:txBody>
      </p:sp>
      <p:sp>
        <p:nvSpPr>
          <p:cNvPr id="18" name="설명선 2(강조선) 17"/>
          <p:cNvSpPr/>
          <p:nvPr/>
        </p:nvSpPr>
        <p:spPr>
          <a:xfrm>
            <a:off x="5378327" y="1987101"/>
            <a:ext cx="2261822" cy="104487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8535"/>
              <a:gd name="adj6" fmla="val -3561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지구는 생명활동이 가장 활발하며 은하계에 가장 많은 </a:t>
            </a:r>
            <a:r>
              <a:rPr lang="ko-KR" altLang="en-US" sz="800" dirty="0" err="1"/>
              <a:t>센트럴에너지를</a:t>
            </a:r>
            <a:r>
              <a:rPr lang="ko-KR" altLang="en-US" sz="800" dirty="0"/>
              <a:t> 가지고 있어 중요한 행성임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err="1"/>
              <a:t>가디언페어리를</a:t>
            </a:r>
            <a:r>
              <a:rPr lang="ko-KR" altLang="en-US" sz="800" dirty="0"/>
              <a:t> 파견해서 원인을 파악</a:t>
            </a:r>
          </a:p>
        </p:txBody>
      </p:sp>
      <p:sp>
        <p:nvSpPr>
          <p:cNvPr id="19" name="타원 18"/>
          <p:cNvSpPr/>
          <p:nvPr/>
        </p:nvSpPr>
        <p:spPr>
          <a:xfrm>
            <a:off x="8058149" y="3084767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dirty="0"/>
          </a:p>
        </p:txBody>
      </p:sp>
      <p:sp>
        <p:nvSpPr>
          <p:cNvPr id="20" name="설명선 2(강조선) 19"/>
          <p:cNvSpPr/>
          <p:nvPr/>
        </p:nvSpPr>
        <p:spPr>
          <a:xfrm>
            <a:off x="10357339" y="4111027"/>
            <a:ext cx="1565031" cy="1182260"/>
          </a:xfrm>
          <a:prstGeom prst="accentCallout2">
            <a:avLst>
              <a:gd name="adj1" fmla="val 18750"/>
              <a:gd name="adj2" fmla="val -8333"/>
              <a:gd name="adj3" fmla="val 18711"/>
              <a:gd name="adj4" fmla="val -32966"/>
              <a:gd name="adj5" fmla="val -23148"/>
              <a:gd name="adj6" fmla="val -4947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err="1"/>
              <a:t>가디언페어리는</a:t>
            </a:r>
            <a:r>
              <a:rPr lang="ko-KR" altLang="en-US" sz="800" dirty="0"/>
              <a:t> 시공간을 초월해 중요한 표본이 사라진 사건으로 이동해 해결하여 센트럴 에너지를 획득한다</a:t>
            </a:r>
            <a:r>
              <a:rPr lang="en-US" altLang="ko-KR" sz="8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/>
              <a:t>지구를 구할 수 있는 방법은 </a:t>
            </a:r>
            <a:r>
              <a:rPr lang="ko-KR" altLang="en-US" sz="800" dirty="0" err="1"/>
              <a:t>모든것을</a:t>
            </a:r>
            <a:r>
              <a:rPr lang="ko-KR" altLang="en-US" sz="800" dirty="0"/>
              <a:t> </a:t>
            </a:r>
            <a:r>
              <a:rPr lang="ko-KR" altLang="en-US" sz="800" dirty="0" err="1"/>
              <a:t>되돌리는것</a:t>
            </a:r>
            <a:endParaRPr lang="ko-KR" altLang="en-US" sz="800" dirty="0"/>
          </a:p>
          <a:p>
            <a:pPr marL="171450" indent="-171450">
              <a:buFontTx/>
              <a:buChar char="-"/>
            </a:pPr>
            <a:endParaRPr lang="ko-KR" altLang="en-US" sz="800" dirty="0"/>
          </a:p>
        </p:txBody>
      </p:sp>
      <p:sp>
        <p:nvSpPr>
          <p:cNvPr id="21" name="타원 20"/>
          <p:cNvSpPr/>
          <p:nvPr/>
        </p:nvSpPr>
        <p:spPr>
          <a:xfrm>
            <a:off x="10343036" y="3203041"/>
            <a:ext cx="495652" cy="49565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38225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32220" y="1391285"/>
            <a:ext cx="502158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b="0" dirty="0"/>
              <a:t>은하계를 설계한 창조주가 잠시 다른 은하계에 간 사이 지구라는 작은 행성이 방치되게 되었다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그 사이 여러 사건 사고들이 생기면서 지구는 점점 황폐 해져가고 그 행성이 가지고 있는 </a:t>
            </a:r>
            <a:r>
              <a:rPr lang="ko-KR" altLang="en-US" sz="1800" b="0" dirty="0" err="1"/>
              <a:t>센트럴에너지가</a:t>
            </a:r>
            <a:r>
              <a:rPr lang="ko-KR" altLang="en-US" sz="1800" b="0" dirty="0"/>
              <a:t> 약해지게 된다</a:t>
            </a:r>
            <a:r>
              <a:rPr lang="en-US" altLang="ko-KR" sz="18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/>
              <a:t>그 영향으로 은하계를 이루고 있는 균형이 무너지게 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각 행성은 일정량의 </a:t>
            </a:r>
            <a:r>
              <a:rPr lang="ko-KR" altLang="en-US" sz="1800" b="0" dirty="0" err="1"/>
              <a:t>센트럴에너지를</a:t>
            </a:r>
            <a:r>
              <a:rPr lang="ko-KR" altLang="en-US" sz="1800" b="0" dirty="0"/>
              <a:t> 가지고 거리를 유지해 체인처럼 균형을 유지하고 있다</a:t>
            </a:r>
            <a:r>
              <a:rPr lang="en-US" altLang="ko-KR" sz="18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/>
              <a:t>다시 돌아온 창조주는 은하계의 균형에 금이 가고 지구 행성에 경고표시가 뜨는 것을 보고 가디언을 보내 센트럴 에너지를 복구하여 은하계의 균형을 맞추라는 지시를 한다</a:t>
            </a:r>
            <a:r>
              <a:rPr lang="en-US" altLang="ko-KR" sz="1800" b="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8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Picture 2" descr="http://www.newsm.com/news/photo/200809/950_1923_1525.gif">
            <a:extLst>
              <a:ext uri="{FF2B5EF4-FFF2-40B4-BE49-F238E27FC236}">
                <a16:creationId xmlns:a16="http://schemas.microsoft.com/office/drawing/2014/main" id="{D0819BB7-62D7-4C29-A1A0-7CBF65C99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3" y="1340768"/>
            <a:ext cx="5720877" cy="322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204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17920" y="1391284"/>
            <a:ext cx="5135880" cy="496506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b="0" dirty="0"/>
              <a:t>플레이어는 은하계의 창조주가 보낸 가디언의 역할로 지구 곳곳에 벌어지는 지구를 위험하게 만든 사건들을 바로 </a:t>
            </a:r>
            <a:r>
              <a:rPr lang="ko-KR" altLang="en-US" sz="1800" b="0" dirty="0" err="1"/>
              <a:t>바로</a:t>
            </a:r>
            <a:r>
              <a:rPr lang="ko-KR" altLang="en-US" sz="1800" b="0" dirty="0"/>
              <a:t> 잡으며 *</a:t>
            </a:r>
            <a:r>
              <a:rPr lang="ko-KR" altLang="en-US" sz="1800" b="0" dirty="0" err="1"/>
              <a:t>센트럴에너지</a:t>
            </a:r>
            <a:r>
              <a:rPr lang="ko-KR" altLang="en-US" sz="1800" b="0" dirty="0"/>
              <a:t>*</a:t>
            </a:r>
            <a:r>
              <a:rPr lang="ko-KR" altLang="en-US" sz="1800" b="0" dirty="0" err="1"/>
              <a:t>를</a:t>
            </a:r>
            <a:r>
              <a:rPr lang="ko-KR" altLang="en-US" sz="1800" b="0" dirty="0"/>
              <a:t> 복구 하게 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가디언은 창조주의 기술을 사용할 수 있지만 한계가 있고 에너지를 이용해 물건을 만들거나 수리할 수 있는데 주변 </a:t>
            </a:r>
            <a:r>
              <a:rPr lang="ko-KR" altLang="en-US" sz="1800" b="0" dirty="0" err="1"/>
              <a:t>사물중</a:t>
            </a:r>
            <a:r>
              <a:rPr lang="ko-KR" altLang="en-US" sz="1800" b="0" dirty="0"/>
              <a:t> 인공적인 것</a:t>
            </a:r>
            <a:r>
              <a:rPr lang="en-US" altLang="ko-KR" sz="1800" b="0" dirty="0"/>
              <a:t>(</a:t>
            </a:r>
            <a:r>
              <a:rPr lang="ko-KR" altLang="en-US" sz="1800" b="0" dirty="0"/>
              <a:t>쓰레기</a:t>
            </a:r>
            <a:r>
              <a:rPr lang="en-US" altLang="ko-KR" sz="1800" b="0" dirty="0"/>
              <a:t>,</a:t>
            </a:r>
            <a:r>
              <a:rPr lang="ko-KR" altLang="en-US" sz="1800" b="0" dirty="0"/>
              <a:t>사물</a:t>
            </a:r>
            <a:r>
              <a:rPr lang="en-US" altLang="ko-KR" sz="1800" b="0" dirty="0"/>
              <a:t>)</a:t>
            </a:r>
            <a:r>
              <a:rPr lang="ko-KR" altLang="en-US" sz="1800" b="0" dirty="0"/>
              <a:t>들을 흡수해서 에너지원으로 만든다</a:t>
            </a:r>
            <a:r>
              <a:rPr lang="en-US" altLang="ko-KR" sz="1800" b="0" dirty="0"/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/>
              <a:t>에너지를 충전하고 에너지크기에 비례하는 다양한 기술을 이용해 위기상황을 해결해 지구의 에너지를 회복하지만 이미 지구는 회복불가의 상태가 되었다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시간을 넘나들며 위기상황 극복해 보지만 지구는 회생불가의 상태임을 보고 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그사이 은하계의 균형이 깨지지 않게 지구를 대신할 수 있는 행성을 준비하고 있고 빠르게 복구하기 위해서는 현재 지구 있는 </a:t>
            </a:r>
            <a:r>
              <a:rPr lang="ko-KR" altLang="en-US" sz="1800" b="0" dirty="0" err="1"/>
              <a:t>엘리멘탈들과</a:t>
            </a:r>
            <a:r>
              <a:rPr lang="ko-KR" altLang="en-US" sz="1800" b="0" dirty="0"/>
              <a:t> 생명체의 표본들이 필요해 코드</a:t>
            </a:r>
            <a:r>
              <a:rPr lang="en-US" altLang="ko-KR" sz="1800" b="0" dirty="0"/>
              <a:t>_</a:t>
            </a:r>
            <a:r>
              <a:rPr lang="ko-KR" altLang="en-US" sz="1800" b="0" dirty="0" err="1"/>
              <a:t>노아를</a:t>
            </a:r>
            <a:r>
              <a:rPr lang="ko-KR" altLang="en-US" sz="1800" b="0" dirty="0"/>
              <a:t> 명령한다</a:t>
            </a:r>
            <a:r>
              <a:rPr lang="en-US" altLang="ko-KR" sz="1800" b="0" dirty="0"/>
              <a:t>. </a:t>
            </a:r>
          </a:p>
          <a:p>
            <a:pPr>
              <a:lnSpc>
                <a:spcPct val="100000"/>
              </a:lnSpc>
            </a:pPr>
            <a:endParaRPr lang="en-US" altLang="ko-KR" sz="18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425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6A1F1-AAE1-4519-9298-D6057A3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세계관 참고 이미지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362EC2-EC33-4658-B81B-65F0C9900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6640" y="1343169"/>
            <a:ext cx="3947160" cy="4833794"/>
          </a:xfrm>
        </p:spPr>
        <p:txBody>
          <a:bodyPr/>
          <a:lstStyle/>
          <a:p>
            <a:r>
              <a:rPr lang="ko-KR" altLang="en-US" dirty="0"/>
              <a:t>센트럴 에너지</a:t>
            </a:r>
            <a:endParaRPr lang="en-US" altLang="ko-KR" dirty="0"/>
          </a:p>
          <a:p>
            <a:pPr lvl="1"/>
            <a:r>
              <a:rPr lang="ko-KR" altLang="en-US" dirty="0"/>
              <a:t>은하계의 균형을 맞추는 에너지</a:t>
            </a:r>
            <a:endParaRPr lang="en-US" altLang="ko-KR" dirty="0"/>
          </a:p>
          <a:p>
            <a:pPr lvl="1"/>
            <a:r>
              <a:rPr lang="ko-KR" altLang="en-US" dirty="0"/>
              <a:t>지구는 다른 행성에 비해 생명활동이 활발해서 많은 </a:t>
            </a:r>
            <a:r>
              <a:rPr lang="ko-KR" altLang="en-US" dirty="0" err="1"/>
              <a:t>센트럴에너지를</a:t>
            </a:r>
            <a:r>
              <a:rPr lang="ko-KR" altLang="en-US" dirty="0"/>
              <a:t> 보유하고 있어 안정적 은하계를 유지하는데 중요한 역할을 하고 있었음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현재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8E73C3-3BD5-404C-AFF8-91A00EB9E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6CDF8D-6633-4775-8BFA-419D2027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96DB86-2341-43B2-B46E-B37ABF347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E5A17B-9FA4-47E7-8351-EDCCB3D5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21" y="1343169"/>
            <a:ext cx="5783457" cy="24630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856794-0D60-4AB7-A434-5D5A1DC40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21" y="3889217"/>
            <a:ext cx="5783457" cy="241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62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3673</TotalTime>
  <Words>1244</Words>
  <Application>Microsoft Office PowerPoint</Application>
  <PresentationFormat>와이드스크린</PresentationFormat>
  <Paragraphs>215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Concept design</vt:lpstr>
      <vt:lpstr>History</vt:lpstr>
      <vt:lpstr>목차(contents)</vt:lpstr>
      <vt:lpstr>Keyword</vt:lpstr>
      <vt:lpstr>장르컨셉</vt:lpstr>
      <vt:lpstr>Chronicle (연대기)</vt:lpstr>
      <vt:lpstr>세계관</vt:lpstr>
      <vt:lpstr>세계관</vt:lpstr>
      <vt:lpstr>세계관 참고 이미지</vt:lpstr>
      <vt:lpstr>시놉시스 (배경설정)</vt:lpstr>
      <vt:lpstr>플레이컨셉</vt:lpstr>
      <vt:lpstr>캐릭터 컨셉(character)</vt:lpstr>
      <vt:lpstr>캐릭터 디자인 컨셉</vt:lpstr>
      <vt:lpstr>캐릭터 액션</vt:lpstr>
      <vt:lpstr>월드맵</vt:lpstr>
      <vt:lpstr>레벨 디자인 </vt:lpstr>
      <vt:lpstr>레벨 디자인</vt:lpstr>
      <vt:lpstr>완성 UI</vt:lpstr>
      <vt:lpstr>Game flow</vt:lpstr>
      <vt:lpstr>화면구성 (논의)</vt:lpstr>
      <vt:lpstr>인게임 Display 컨셉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경호</dc:creator>
  <cp:lastModifiedBy>User</cp:lastModifiedBy>
  <cp:revision>120</cp:revision>
  <dcterms:created xsi:type="dcterms:W3CDTF">2020-01-21T01:52:18Z</dcterms:created>
  <dcterms:modified xsi:type="dcterms:W3CDTF">2020-03-22T12:42:27Z</dcterms:modified>
</cp:coreProperties>
</file>